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F1E65-FBBF-F66A-6C88-99493EA5E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F602D8-DF1E-3227-5F66-03027B60CC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BDA39-9521-CE1C-6580-B5CEBA857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78167-C38C-1284-12E4-6AFF1CAEA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EC5B0-6795-C765-B88C-238429C5C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2029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E737A-BC29-6FD5-8666-34380B52B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CA55A3-19E5-947C-83CD-D079EEBE33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26C61-4828-7CB2-A36A-EF802821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C7F31-3823-88B9-6B25-0AC08F583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F3CCA-5C5D-46D1-E16F-E0E9C5F1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5645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03636A-1369-DA6E-B0E7-616EC63226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FE9037-C6FD-0567-F32E-0828DA127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BC1A8-7C3D-BBDE-4BB7-C0C4ECAB9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F394E-D12C-FF1D-98FE-C22EA950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2BA6A-8A89-F269-556A-63757F629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5566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7E25C-3A6D-EF4A-45FB-7D4E49646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FE923-E689-F44F-EF23-502527D5D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843B6-215C-5202-5965-99A9E96AF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6C244-FDE2-EF41-64E9-D032333CF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0198D-E3F1-192D-6123-864E4284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790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B66A5-7517-3996-E0D7-706FD166E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B5404-47F7-983A-511F-7C1101779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0FA9A-87BF-CA4C-4B72-D1862592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2D90-62D4-320C-1E7A-420CDA5F8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DB5C9-E3F2-F658-1F8D-2998437A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527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3BCDD-35A2-CB6C-B50E-CA87BD9A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44DB1-9D63-7270-4D46-D0DE75A37B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34ED52-A86A-6218-4FB1-7D55CF9116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776EA5-1135-831D-D43F-007247C77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EF3ECB-1656-9C20-B7DA-CFCD833E3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E71F27-CB3A-9441-EBFD-0DCAC6C38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388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0BBB5-483C-861A-4F0E-50BE1BE1C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4200C-4A29-E9E5-BF54-D85AD5705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BEE50-7907-B1C6-17A6-CBFAE26B5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7A1AEA-F92F-D457-BF4D-167EF596C6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164174-C987-9B99-E29B-F41BE5C5F7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FE07EB-6470-78D1-D56F-35F6B3D6D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D7D9EC-7F5D-C872-CBB9-18269F8B1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1294A8-A78E-BC1A-FCFF-32BD2C048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2107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B29C8-F823-683E-1114-94087EFCE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BF44F2-241E-5F45-4645-9E852DC6A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D25722-43A5-EF23-B41B-0BCDEC0A4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9CE253-831D-8B4D-34F3-2ABD24D6C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833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9D8A7F-D74E-E8F2-89A2-DF625F87D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7AA063-9412-A9AF-529D-2C80F8359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B5F63F-5335-3BD0-1E9A-CE1D87CCC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032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3281A-2933-962D-FFEB-AEF2BA66F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09F5D-070E-F7EE-8BA9-FBCE58011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9D03C7-07AD-FD06-10D5-7A16BC5D7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59423E-C892-A3F6-7EFD-D804BA23B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540280-A2B7-0F9A-40E2-AC25C1F23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4CF4C-99A0-C26C-FD24-C32F00366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3076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249EE-EAFD-93BC-E32E-0C63A719D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77AE6D-B45D-EBC1-B67D-9BC677E238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FB37F-819A-0BD1-EC75-2052F0C99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A687EA-68F4-626A-B417-C8CEBC016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499042-9603-B943-F5A4-A75EF5E58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C91BA5-E2E5-F16B-66B4-C7F7CBB3F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1948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B107D6-45B3-E4FE-B5AB-AA5C7C3B9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5059E-2EB4-4B1F-B2F0-6C5D640B4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E60101-C544-E197-3B51-B4072D145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46E09-7AF0-4DFF-BDB8-630AE884B69B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23720-3B1E-A0ED-AEDA-69F4AE7507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81E23-898D-02E1-E234-7CD0E61BD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3DD4C-1C1B-4328-9A68-211B8B96C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161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C70351-0A47-7E71-B1E4-436B450F3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23A84D-3CF1-8799-9398-0DA5EB59C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3614" y="169332"/>
            <a:ext cx="2003599" cy="19839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9858E5-B6D9-D0F2-7067-D12C2AC0BD02}"/>
              </a:ext>
            </a:extLst>
          </p:cNvPr>
          <p:cNvSpPr txBox="1"/>
          <p:nvPr/>
        </p:nvSpPr>
        <p:spPr>
          <a:xfrm>
            <a:off x="1956618" y="2322597"/>
            <a:ext cx="870155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Optimizing Sales &amp; Marketing Strategies for Sustainable Growth at Ajay Prasad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Jewellers</a:t>
            </a:r>
            <a:endParaRPr lang="en-IN" sz="2800" b="1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24CEA0-86A5-3668-0669-A0A4FB726E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763" y="3425951"/>
            <a:ext cx="9882473" cy="60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A29CC84-4E92-9CD3-880A-79E31D3E8B14}"/>
              </a:ext>
            </a:extLst>
          </p:cNvPr>
          <p:cNvSpPr txBox="1"/>
          <p:nvPr/>
        </p:nvSpPr>
        <p:spPr>
          <a:xfrm>
            <a:off x="9419302" y="4807575"/>
            <a:ext cx="25367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u="sng" dirty="0">
                <a:solidFill>
                  <a:srgbClr val="C00000"/>
                </a:solidFill>
              </a:rPr>
              <a:t>Submitted by: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436FF7-C145-4BBC-B40D-BCE1A55E17F8}"/>
              </a:ext>
            </a:extLst>
          </p:cNvPr>
          <p:cNvSpPr txBox="1"/>
          <p:nvPr/>
        </p:nvSpPr>
        <p:spPr>
          <a:xfrm>
            <a:off x="9586452" y="5137636"/>
            <a:ext cx="1877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50000"/>
                  </a:schemeClr>
                </a:solidFill>
              </a:rPr>
              <a:t>DIPSHIKHA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EDCC39-6EDC-7440-5270-4DC21ECB78B5}"/>
              </a:ext>
            </a:extLst>
          </p:cNvPr>
          <p:cNvSpPr txBox="1"/>
          <p:nvPr/>
        </p:nvSpPr>
        <p:spPr>
          <a:xfrm>
            <a:off x="9763431" y="5502380"/>
            <a:ext cx="14365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</a:rPr>
              <a:t>23F2001481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3F70B6-797D-308D-70E4-08327EAE12B9}"/>
              </a:ext>
            </a:extLst>
          </p:cNvPr>
          <p:cNvSpPr txBox="1"/>
          <p:nvPr/>
        </p:nvSpPr>
        <p:spPr>
          <a:xfrm>
            <a:off x="3490452" y="3606766"/>
            <a:ext cx="66957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BDM CAPSTONE PROJECT</a:t>
            </a:r>
          </a:p>
        </p:txBody>
      </p:sp>
    </p:spTree>
    <p:extLst>
      <p:ext uri="{BB962C8B-B14F-4D97-AF65-F5344CB8AC3E}">
        <p14:creationId xmlns:p14="http://schemas.microsoft.com/office/powerpoint/2010/main" val="3173316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EDE6A5-AD16-77DD-D7CA-795C61954AA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4605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E3B06C-2219-93BE-E126-451D463701BC}"/>
              </a:ext>
            </a:extLst>
          </p:cNvPr>
          <p:cNvSpPr txBox="1"/>
          <p:nvPr/>
        </p:nvSpPr>
        <p:spPr>
          <a:xfrm>
            <a:off x="4434349" y="4605"/>
            <a:ext cx="59976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NewRomanPS-BoldMT"/>
              </a:rPr>
              <a:t>Recommendations</a:t>
            </a:r>
            <a:endParaRPr lang="en-IN" sz="2800" u="sng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3B6B8A-F8C6-8AD0-D105-D78818FC5454}"/>
              </a:ext>
            </a:extLst>
          </p:cNvPr>
          <p:cNvSpPr txBox="1"/>
          <p:nvPr/>
        </p:nvSpPr>
        <p:spPr>
          <a:xfrm>
            <a:off x="1288026" y="934066"/>
            <a:ext cx="7895303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1.Optimize Inventory Management:</a:t>
            </a:r>
            <a:br>
              <a:rPr lang="en-US" dirty="0"/>
            </a:br>
            <a:r>
              <a:rPr lang="en-US" dirty="0"/>
              <a:t>Maintain an ideal stock level by analyzing fast- and slow-moving items. Reduce overstocking of low-demand designs and focus on high-turnover products to improve cash flow.</a:t>
            </a:r>
            <a:br>
              <a:rPr lang="en-US" dirty="0"/>
            </a:br>
            <a:br>
              <a:rPr lang="en-US" dirty="0"/>
            </a:br>
            <a:r>
              <a:rPr lang="en-US" sz="2000" b="1" dirty="0"/>
              <a:t>2.Enhance Purchase Planning:</a:t>
            </a:r>
            <a:br>
              <a:rPr lang="en-US" dirty="0"/>
            </a:br>
            <a:r>
              <a:rPr lang="en-US" dirty="0"/>
              <a:t>Use historical purchase data to negotiate better rates with suppliers during peak seasons and minimize unnecessary bulk buying during slow periods.</a:t>
            </a:r>
            <a:br>
              <a:rPr lang="en-US" dirty="0"/>
            </a:br>
            <a:br>
              <a:rPr lang="en-US" dirty="0"/>
            </a:br>
            <a:r>
              <a:rPr lang="en-US" sz="2000" b="1" dirty="0"/>
              <a:t>3.Improve Sales Strategy:</a:t>
            </a:r>
            <a:br>
              <a:rPr lang="en-US" dirty="0"/>
            </a:br>
            <a:r>
              <a:rPr lang="en-US" dirty="0"/>
              <a:t>Identify top-selling items and customer segments. Run targeted promotions and loyalty programs based on customer preferences and peak buying periods.</a:t>
            </a:r>
            <a:br>
              <a:rPr lang="en-US" dirty="0"/>
            </a:br>
            <a:br>
              <a:rPr lang="en-US" dirty="0"/>
            </a:br>
            <a:r>
              <a:rPr lang="en-US" sz="2000" b="1" dirty="0"/>
              <a:t>4.Digitize Records and Reporting:</a:t>
            </a:r>
            <a:br>
              <a:rPr lang="en-US" dirty="0"/>
            </a:br>
            <a:r>
              <a:rPr lang="en-US" dirty="0"/>
              <a:t>Shift to a structured digital system for real-time sales, inventory, and purchase tracking. This reduces errors and improves decision-making with better visibility.</a:t>
            </a:r>
            <a:br>
              <a:rPr lang="en-US" dirty="0"/>
            </a:br>
            <a:br>
              <a:rPr lang="en-US" dirty="0"/>
            </a:br>
            <a:r>
              <a:rPr lang="en-US" sz="2000" b="1" dirty="0"/>
              <a:t>5.Forecast with Data Insights:</a:t>
            </a:r>
            <a:br>
              <a:rPr lang="en-US" dirty="0"/>
            </a:br>
            <a:r>
              <a:rPr lang="en-US" dirty="0"/>
              <a:t>Use trend analysis to forecast demand, plan festive-season collections, and avoid last-minute stockouts or surplus.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5701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1DC089-D177-C2FE-3BA7-B087876899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FD49FD-3EE9-3E14-109E-DB3DA6941084}"/>
              </a:ext>
            </a:extLst>
          </p:cNvPr>
          <p:cNvSpPr txBox="1"/>
          <p:nvPr/>
        </p:nvSpPr>
        <p:spPr>
          <a:xfrm>
            <a:off x="4719484" y="351192"/>
            <a:ext cx="61746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u="sng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1F3165-8A69-3C47-A56E-DEEC1AE54D0E}"/>
              </a:ext>
            </a:extLst>
          </p:cNvPr>
          <p:cNvSpPr txBox="1"/>
          <p:nvPr/>
        </p:nvSpPr>
        <p:spPr>
          <a:xfrm>
            <a:off x="865238" y="1348715"/>
            <a:ext cx="1026487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 conclusion, Ajay Prasad </a:t>
            </a:r>
            <a:r>
              <a:rPr lang="en-US" sz="2800" dirty="0" err="1"/>
              <a:t>Jewellers</a:t>
            </a:r>
            <a:r>
              <a:rPr lang="en-US" sz="2800" dirty="0"/>
              <a:t> has strong potential but needs better planning and digital adoption to overcome its challenges.</a:t>
            </a:r>
            <a:br>
              <a:rPr lang="en-US" sz="2800" dirty="0"/>
            </a:br>
            <a:r>
              <a:rPr lang="en-US" sz="2800" dirty="0">
                <a:sym typeface="+mn-ea"/>
              </a:rPr>
              <a:t>With proper planning, digital tools, and targeted marketing, the business can:</a:t>
            </a:r>
            <a:br>
              <a:rPr lang="en-US" sz="2800" dirty="0">
                <a:sym typeface="+mn-ea"/>
              </a:rPr>
            </a:br>
            <a:r>
              <a:rPr lang="en-US" sz="2800" dirty="0">
                <a:sym typeface="+mn-ea"/>
              </a:rPr>
              <a:t>🔄 Stabilize sales throughout the year</a:t>
            </a:r>
            <a:br>
              <a:rPr lang="en-US" sz="2800" dirty="0">
                <a:sym typeface="+mn-ea"/>
              </a:rPr>
            </a:br>
            <a:r>
              <a:rPr lang="en-US" sz="2800" dirty="0">
                <a:sym typeface="+mn-ea"/>
              </a:rPr>
              <a:t>📊 Improve profit margins</a:t>
            </a:r>
            <a:br>
              <a:rPr lang="en-US" sz="2800" dirty="0">
                <a:sym typeface="+mn-ea"/>
              </a:rPr>
            </a:br>
            <a:r>
              <a:rPr lang="en-US" sz="2800" dirty="0">
                <a:sym typeface="+mn-ea"/>
              </a:rPr>
              <a:t>🚀 Achieve long-term, sustainable growth</a:t>
            </a:r>
            <a:endParaRPr lang="en-IN" sz="2800" dirty="0"/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214090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D037A9-E2C8-F8BE-B768-507358A3AD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196644" y="172066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845FAA-407E-4FCA-FE56-909C51F62CC8}"/>
              </a:ext>
            </a:extLst>
          </p:cNvPr>
          <p:cNvSpPr txBox="1"/>
          <p:nvPr/>
        </p:nvSpPr>
        <p:spPr>
          <a:xfrm>
            <a:off x="2713704" y="2585884"/>
            <a:ext cx="7177548" cy="1323439"/>
          </a:xfrm>
          <a:prstGeom prst="rect">
            <a:avLst/>
          </a:prstGeom>
          <a:solidFill>
            <a:schemeClr val="bg2"/>
          </a:solidFill>
          <a:ln>
            <a:solidFill>
              <a:srgbClr val="FFFF00"/>
            </a:solidFill>
          </a:ln>
        </p:spPr>
        <p:txBody>
          <a:bodyPr wrap="square">
            <a:spAutoFit/>
          </a:bodyPr>
          <a:lstStyle/>
          <a:p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8080"/>
                </a:highlight>
                <a:latin typeface="Monotype Corsiva" panose="03010101010201010101" pitchFamily="66" charset="0"/>
              </a:rPr>
              <a:t>THANK</a:t>
            </a:r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8080"/>
                </a:highlight>
                <a:latin typeface="Baskerville Old Face" panose="02020602080505020303" pitchFamily="18" charset="0"/>
              </a:rPr>
              <a:t> YOU</a:t>
            </a:r>
            <a:endParaRPr lang="en-IN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8080"/>
              </a:highlight>
              <a:latin typeface="Baskerville Old Face" panose="02020602080505020303" pitchFamily="18" charset="0"/>
            </a:endParaRPr>
          </a:p>
        </p:txBody>
      </p:sp>
      <p:sp>
        <p:nvSpPr>
          <p:cNvPr id="6" name="Smiley Face 5">
            <a:extLst>
              <a:ext uri="{FF2B5EF4-FFF2-40B4-BE49-F238E27FC236}">
                <a16:creationId xmlns:a16="http://schemas.microsoft.com/office/drawing/2014/main" id="{3C19EDCA-ABED-266C-1BB9-40078EB7671A}"/>
              </a:ext>
            </a:extLst>
          </p:cNvPr>
          <p:cNvSpPr/>
          <p:nvPr/>
        </p:nvSpPr>
        <p:spPr>
          <a:xfrm>
            <a:off x="8525036" y="2585884"/>
            <a:ext cx="1366216" cy="1244373"/>
          </a:xfrm>
          <a:prstGeom prst="smileyFac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7972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5EA0694-63F3-E888-AC1F-7D668E00C7D4}"/>
              </a:ext>
            </a:extLst>
          </p:cNvPr>
          <p:cNvSpPr txBox="1"/>
          <p:nvPr/>
        </p:nvSpPr>
        <p:spPr>
          <a:xfrm>
            <a:off x="6357871" y="1034557"/>
            <a:ext cx="855608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4400" b="1" u="sng" dirty="0">
                <a:solidFill>
                  <a:schemeClr val="accent5">
                    <a:lumMod val="50000"/>
                  </a:schemeClr>
                </a:solidFill>
              </a:rPr>
              <a:t>Content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A5BB06-1208-6574-52B3-916B6A41E7CD}"/>
              </a:ext>
            </a:extLst>
          </p:cNvPr>
          <p:cNvSpPr txBox="1"/>
          <p:nvPr/>
        </p:nvSpPr>
        <p:spPr>
          <a:xfrm>
            <a:off x="6823587" y="2121950"/>
            <a:ext cx="90798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Business</a:t>
            </a: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Introduction</a:t>
            </a:r>
            <a:endParaRPr lang="en-IN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5EB659-BBF5-A997-DA4C-3C1D76CF9285}"/>
              </a:ext>
            </a:extLst>
          </p:cNvPr>
          <p:cNvSpPr txBox="1"/>
          <p:nvPr/>
        </p:nvSpPr>
        <p:spPr>
          <a:xfrm>
            <a:off x="6096000" y="2397361"/>
            <a:ext cx="9079831" cy="470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Problem Statement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CE36CE-02C6-1319-61E2-A85727237CD6}"/>
              </a:ext>
            </a:extLst>
          </p:cNvPr>
          <p:cNvSpPr txBox="1"/>
          <p:nvPr/>
        </p:nvSpPr>
        <p:spPr>
          <a:xfrm>
            <a:off x="5122316" y="2749939"/>
            <a:ext cx="90798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Results and Findings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1D789C-30D7-E652-CE23-5DD6132D4896}"/>
              </a:ext>
            </a:extLst>
          </p:cNvPr>
          <p:cNvSpPr txBox="1"/>
          <p:nvPr/>
        </p:nvSpPr>
        <p:spPr>
          <a:xfrm>
            <a:off x="8143409" y="2890739"/>
            <a:ext cx="9079831" cy="470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SWOT Analysis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9B7F1DA-60C2-B0BF-7A39-B4A32BC99B02}"/>
              </a:ext>
            </a:extLst>
          </p:cNvPr>
          <p:cNvSpPr txBox="1"/>
          <p:nvPr/>
        </p:nvSpPr>
        <p:spPr>
          <a:xfrm>
            <a:off x="5226283" y="3217133"/>
            <a:ext cx="888201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Recommendations  for </a:t>
            </a:r>
            <a:b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 the business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AAF182F-1F9D-F443-6E8D-9C221E867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9193" y="3378391"/>
            <a:ext cx="4612805" cy="346833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02F4C06-238F-4534-C3AD-7A06CE6883B9}"/>
              </a:ext>
            </a:extLst>
          </p:cNvPr>
          <p:cNvSpPr txBox="1"/>
          <p:nvPr/>
        </p:nvSpPr>
        <p:spPr>
          <a:xfrm>
            <a:off x="5449043" y="247422"/>
            <a:ext cx="754388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spc="3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Image</a:t>
            </a:r>
            <a:r>
              <a:rPr lang="en-US" sz="2800" b="1" spc="3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en-US" sz="2400" b="1" spc="3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Ajay Prasad </a:t>
            </a:r>
            <a:r>
              <a:rPr lang="en-US" sz="2400" b="1" spc="300" dirty="0" err="1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Jewellers</a:t>
            </a:r>
            <a:endParaRPr lang="en-IN" sz="2400" b="1" spc="3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8602873-976F-9D38-2A47-EC878044B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354" y="47335"/>
            <a:ext cx="12219349" cy="681066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7A23CB4-D3CF-455D-03E7-206686A54031}"/>
              </a:ext>
            </a:extLst>
          </p:cNvPr>
          <p:cNvSpPr txBox="1"/>
          <p:nvPr/>
        </p:nvSpPr>
        <p:spPr>
          <a:xfrm>
            <a:off x="171823" y="162949"/>
            <a:ext cx="111310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2800" b="1" u="sng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38D3F89-0271-A2A3-C561-B737B2F0F91D}"/>
              </a:ext>
            </a:extLst>
          </p:cNvPr>
          <p:cNvSpPr txBox="1"/>
          <p:nvPr/>
        </p:nvSpPr>
        <p:spPr>
          <a:xfrm>
            <a:off x="-27353" y="647896"/>
            <a:ext cx="12916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accent5">
                    <a:lumMod val="50000"/>
                  </a:schemeClr>
                </a:solidFill>
              </a:rPr>
              <a:t>Business</a:t>
            </a: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IN" sz="1800" b="1" dirty="0">
                <a:solidFill>
                  <a:schemeClr val="accent5">
                    <a:lumMod val="50000"/>
                  </a:schemeClr>
                </a:solidFill>
              </a:rPr>
              <a:t>Introduction</a:t>
            </a:r>
            <a:endParaRPr lang="en-IN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8507273-11CD-191D-9D1F-324DBFCD36CA}"/>
              </a:ext>
            </a:extLst>
          </p:cNvPr>
          <p:cNvSpPr txBox="1"/>
          <p:nvPr/>
        </p:nvSpPr>
        <p:spPr>
          <a:xfrm>
            <a:off x="-27353" y="1029947"/>
            <a:ext cx="12916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accent5">
                    <a:lumMod val="50000"/>
                  </a:schemeClr>
                </a:solidFill>
              </a:rPr>
              <a:t>Problem Statement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CCE868D-0EAF-1817-A5AB-E28331F03138}"/>
              </a:ext>
            </a:extLst>
          </p:cNvPr>
          <p:cNvSpPr txBox="1"/>
          <p:nvPr/>
        </p:nvSpPr>
        <p:spPr>
          <a:xfrm>
            <a:off x="-27353" y="1330286"/>
            <a:ext cx="12916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accent5">
                    <a:lumMod val="50000"/>
                  </a:schemeClr>
                </a:solidFill>
              </a:rPr>
              <a:t>Results and Findings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9A7D9FF-41F7-3DF9-618C-9D2F07CFFE17}"/>
              </a:ext>
            </a:extLst>
          </p:cNvPr>
          <p:cNvSpPr txBox="1"/>
          <p:nvPr/>
        </p:nvSpPr>
        <p:spPr>
          <a:xfrm>
            <a:off x="-27353" y="1617790"/>
            <a:ext cx="12916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accent5">
                    <a:lumMod val="50000"/>
                  </a:schemeClr>
                </a:solidFill>
              </a:rPr>
              <a:t>SWOT Analysis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24C6B99-2661-FC85-D41B-E6A80ACA249C}"/>
              </a:ext>
            </a:extLst>
          </p:cNvPr>
          <p:cNvSpPr txBox="1"/>
          <p:nvPr/>
        </p:nvSpPr>
        <p:spPr>
          <a:xfrm>
            <a:off x="0" y="1965256"/>
            <a:ext cx="128895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accent5">
                    <a:lumMod val="50000"/>
                  </a:schemeClr>
                </a:solidFill>
              </a:rPr>
              <a:t>Recommendations  for </a:t>
            </a:r>
            <a:br>
              <a:rPr lang="en-IN" sz="1800" b="1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IN" sz="1800" b="1" dirty="0">
                <a:solidFill>
                  <a:schemeClr val="accent5">
                    <a:lumMod val="50000"/>
                  </a:schemeClr>
                </a:solidFill>
              </a:rPr>
              <a:t> the business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CF0C02-8932-B081-6338-D38991BB88B0}"/>
              </a:ext>
            </a:extLst>
          </p:cNvPr>
          <p:cNvSpPr txBox="1"/>
          <p:nvPr/>
        </p:nvSpPr>
        <p:spPr>
          <a:xfrm>
            <a:off x="4498695" y="359930"/>
            <a:ext cx="752148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b="1" u="sng" spc="3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000" b="1" u="sng" spc="3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Image</a:t>
            </a:r>
            <a:r>
              <a:rPr lang="en-US" sz="2000" b="1" spc="3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en-US" sz="1800" b="1" spc="3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Ajay Prasad </a:t>
            </a:r>
            <a:r>
              <a:rPr lang="en-US" sz="1800" b="1" spc="300" dirty="0" err="1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Jewellers</a:t>
            </a:r>
            <a:endParaRPr lang="en-IN" sz="1800" b="1" spc="3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5CD504E8-3C0D-35BA-E0BB-C30166448D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814" y="1182090"/>
            <a:ext cx="7138688" cy="51123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1BD3CA6-73E4-CEE8-687C-2862E2B57A7B}"/>
              </a:ext>
            </a:extLst>
          </p:cNvPr>
          <p:cNvCxnSpPr/>
          <p:nvPr/>
        </p:nvCxnSpPr>
        <p:spPr>
          <a:xfrm>
            <a:off x="3120849" y="47334"/>
            <a:ext cx="0" cy="715733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395E016-47ED-D1B5-EFCD-978D11599637}"/>
              </a:ext>
            </a:extLst>
          </p:cNvPr>
          <p:cNvSpPr txBox="1"/>
          <p:nvPr/>
        </p:nvSpPr>
        <p:spPr>
          <a:xfrm>
            <a:off x="0" y="2628790"/>
            <a:ext cx="128895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913706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1D32CC-D6A5-B35E-5882-4AC3C527487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C4AF83-F32E-3164-408D-0B5F50C97B3A}"/>
              </a:ext>
            </a:extLst>
          </p:cNvPr>
          <p:cNvSpPr txBox="1"/>
          <p:nvPr/>
        </p:nvSpPr>
        <p:spPr>
          <a:xfrm>
            <a:off x="3743324" y="95889"/>
            <a:ext cx="61773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3200" b="1" u="sng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Introduction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3200" b="1" u="sng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3200" b="1" u="sng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1F07E9-1A1D-09AC-8BFB-ABD64A362226}"/>
              </a:ext>
            </a:extLst>
          </p:cNvPr>
          <p:cNvSpPr txBox="1"/>
          <p:nvPr/>
        </p:nvSpPr>
        <p:spPr>
          <a:xfrm>
            <a:off x="1432726" y="718322"/>
            <a:ext cx="6177394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	</a:t>
            </a:r>
            <a:r>
              <a:rPr lang="en-US" sz="2000" dirty="0"/>
              <a:t>Established in 2018 by Mr. Ajay Prasad</a:t>
            </a:r>
            <a:endParaRPr lang="en-US" dirty="0"/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512CF6-C403-ACE6-8C4F-237832347EFC}"/>
              </a:ext>
            </a:extLst>
          </p:cNvPr>
          <p:cNvSpPr txBox="1"/>
          <p:nvPr/>
        </p:nvSpPr>
        <p:spPr>
          <a:xfrm>
            <a:off x="1432727" y="1179988"/>
            <a:ext cx="5715326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	</a:t>
            </a:r>
            <a:r>
              <a:rPr lang="en-US" sz="2000" dirty="0"/>
              <a:t>Located in </a:t>
            </a:r>
            <a:r>
              <a:rPr lang="en-US" sz="2000" dirty="0" err="1"/>
              <a:t>Sbj</a:t>
            </a:r>
            <a:r>
              <a:rPr lang="en-US" sz="2000" dirty="0"/>
              <a:t> Market, </a:t>
            </a:r>
            <a:r>
              <a:rPr lang="en-US" sz="2000" dirty="0" err="1"/>
              <a:t>Jehanabad</a:t>
            </a:r>
            <a:r>
              <a:rPr lang="en-US" sz="2000" dirty="0"/>
              <a:t>, Bihar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C19F67-6548-8710-D4B7-07F8D09B0179}"/>
              </a:ext>
            </a:extLst>
          </p:cNvPr>
          <p:cNvSpPr txBox="1"/>
          <p:nvPr/>
        </p:nvSpPr>
        <p:spPr>
          <a:xfrm>
            <a:off x="1432727" y="1500223"/>
            <a:ext cx="7433187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	</a:t>
            </a:r>
            <a:r>
              <a:rPr lang="en-US" sz="2000" dirty="0"/>
              <a:t>Operates as a retail </a:t>
            </a:r>
            <a:r>
              <a:rPr lang="en-US" sz="2000" dirty="0" err="1"/>
              <a:t>jewellery</a:t>
            </a:r>
            <a:r>
              <a:rPr lang="en-US" sz="2000" dirty="0"/>
              <a:t> store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723DAE-AB61-2DB2-829E-21860A9BE651}"/>
              </a:ext>
            </a:extLst>
          </p:cNvPr>
          <p:cNvSpPr txBox="1"/>
          <p:nvPr/>
        </p:nvSpPr>
        <p:spPr>
          <a:xfrm>
            <a:off x="1432726" y="1950599"/>
            <a:ext cx="770849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	</a:t>
            </a:r>
            <a:r>
              <a:rPr lang="en-US" sz="2000" dirty="0"/>
              <a:t>Known for affordable pricing and personalized service</a:t>
            </a:r>
          </a:p>
          <a:p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00E3E-71B5-D496-466D-71240B9B5447}"/>
              </a:ext>
            </a:extLst>
          </p:cNvPr>
          <p:cNvSpPr txBox="1"/>
          <p:nvPr/>
        </p:nvSpPr>
        <p:spPr>
          <a:xfrm>
            <a:off x="1432728" y="2270833"/>
            <a:ext cx="77506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           </a:t>
            </a:r>
            <a:r>
              <a:rPr lang="en-US" sz="2000" dirty="0"/>
              <a:t>Specializes in high-quality gold and silver ornaments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A5444F-4922-0F20-5DC6-4782D7793B92}"/>
              </a:ext>
            </a:extLst>
          </p:cNvPr>
          <p:cNvSpPr txBox="1"/>
          <p:nvPr/>
        </p:nvSpPr>
        <p:spPr>
          <a:xfrm>
            <a:off x="1432727" y="2640165"/>
            <a:ext cx="77506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           </a:t>
            </a:r>
            <a:r>
              <a:rPr lang="en-US" sz="2000" dirty="0"/>
              <a:t>Serves a loyal local customer base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F40B2B6-284F-7D5B-64FA-9E543635299B}"/>
              </a:ext>
            </a:extLst>
          </p:cNvPr>
          <p:cNvSpPr txBox="1"/>
          <p:nvPr/>
        </p:nvSpPr>
        <p:spPr>
          <a:xfrm>
            <a:off x="1432728" y="3074662"/>
            <a:ext cx="77506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           </a:t>
            </a:r>
            <a:r>
              <a:rPr lang="en-US" sz="2000" dirty="0"/>
              <a:t>Focus on customer satisfaction and ethical business practices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E43DCA-BFEC-4E78-85FA-FD60274B2547}"/>
              </a:ext>
            </a:extLst>
          </p:cNvPr>
          <p:cNvSpPr txBox="1"/>
          <p:nvPr/>
        </p:nvSpPr>
        <p:spPr>
          <a:xfrm>
            <a:off x="1432728" y="3443994"/>
            <a:ext cx="80160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           </a:t>
            </a:r>
            <a:r>
              <a:rPr lang="en-US" sz="2000" dirty="0"/>
              <a:t>Trusted and reputable name in the regional </a:t>
            </a:r>
            <a:r>
              <a:rPr lang="en-US" sz="2000" dirty="0" err="1"/>
              <a:t>jewellery</a:t>
            </a:r>
            <a:r>
              <a:rPr lang="en-US" sz="2000" dirty="0"/>
              <a:t> market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352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DFACA-14B8-0597-F5EC-18D02BC93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31221-649E-106F-55D4-18B5BE510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344A6B-2B88-F3F9-CB33-A1C34A3542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2299D2-4B7B-5EAC-127C-C499B1C46C7E}"/>
              </a:ext>
            </a:extLst>
          </p:cNvPr>
          <p:cNvSpPr txBox="1"/>
          <p:nvPr/>
        </p:nvSpPr>
        <p:spPr>
          <a:xfrm>
            <a:off x="3500284" y="230188"/>
            <a:ext cx="690224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u="sng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 Statement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6EC8A1-DEC6-09E4-D5E3-892819C474E3}"/>
              </a:ext>
            </a:extLst>
          </p:cNvPr>
          <p:cNvSpPr txBox="1"/>
          <p:nvPr/>
        </p:nvSpPr>
        <p:spPr>
          <a:xfrm>
            <a:off x="1032387" y="1045151"/>
            <a:ext cx="815094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1 Low Sales &amp; Revenue: </a:t>
            </a:r>
            <a:r>
              <a:rPr lang="en-US" sz="2000" dirty="0"/>
              <a:t>Ajay Prasad </a:t>
            </a:r>
            <a:r>
              <a:rPr lang="en-US" sz="2000" dirty="0" err="1"/>
              <a:t>Jewellers</a:t>
            </a:r>
            <a:r>
              <a:rPr lang="en-US" sz="2000" dirty="0"/>
              <a:t> struggles with inconsistent sales and revenue due to low brand visibility and weak customer acquisition, limiting overall growth. </a:t>
            </a:r>
            <a:br>
              <a:rPr lang="en-US" dirty="0"/>
            </a:br>
            <a:endParaRPr lang="en-US" dirty="0"/>
          </a:p>
          <a:p>
            <a:r>
              <a:rPr lang="en-US" sz="2000" b="1" dirty="0"/>
              <a:t>2 Customer Retention &amp; Competition: </a:t>
            </a:r>
            <a:r>
              <a:rPr lang="en-US" sz="2000" dirty="0"/>
              <a:t>High competition from large brands and local </a:t>
            </a:r>
            <a:r>
              <a:rPr lang="en-US" sz="2000" dirty="0" err="1"/>
              <a:t>jewellers</a:t>
            </a:r>
            <a:r>
              <a:rPr lang="en-US" sz="2000" dirty="0"/>
              <a:t> makes retaining customers challenging, leading to reduced profitability and difficulty in market differentiation. </a:t>
            </a:r>
            <a:br>
              <a:rPr lang="en-US" dirty="0"/>
            </a:br>
            <a:endParaRPr lang="en-US" dirty="0"/>
          </a:p>
          <a:p>
            <a:r>
              <a:rPr lang="en-US" sz="2000" b="1" dirty="0"/>
              <a:t>3 Inventory &amp; Pricing Challenges: </a:t>
            </a:r>
            <a:r>
              <a:rPr lang="en-US" sz="2000" dirty="0"/>
              <a:t>Fluctuating gold prices and shifting customer preferences result in inventory mismanagement and pricing difficulties, increasing financial risks and lowering profit margins.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86766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2C5DB-338C-5DC0-27A8-85D46EC6E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62315E-28DC-8FDA-FB1A-56ECE4B19B8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98E574-730B-8DCF-37FC-AC4FDE5A24ED}"/>
              </a:ext>
            </a:extLst>
          </p:cNvPr>
          <p:cNvSpPr txBox="1"/>
          <p:nvPr/>
        </p:nvSpPr>
        <p:spPr>
          <a:xfrm>
            <a:off x="3716594" y="75889"/>
            <a:ext cx="68235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u="sng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 and Findings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E156C3-0E3A-D1C3-3A34-AA6C980EC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1093" y="736553"/>
            <a:ext cx="6341807" cy="37339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AD855D-67B3-BE9F-F292-9E2853C82BF1}"/>
              </a:ext>
            </a:extLst>
          </p:cNvPr>
          <p:cNvSpPr txBox="1"/>
          <p:nvPr/>
        </p:nvSpPr>
        <p:spPr>
          <a:xfrm>
            <a:off x="1" y="557232"/>
            <a:ext cx="51422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Revenue vs. Profit Comparison: </a:t>
            </a:r>
            <a:r>
              <a:rPr lang="en-US" dirty="0"/>
              <a:t>Each month displays two bars—one for revenue and one for profit—allowing a direct comparison of earnings versus actual profit.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853BD1-2CB1-6A2C-B60E-0F2612B321EA}"/>
              </a:ext>
            </a:extLst>
          </p:cNvPr>
          <p:cNvSpPr txBox="1"/>
          <p:nvPr/>
        </p:nvSpPr>
        <p:spPr>
          <a:xfrm>
            <a:off x="1" y="1882795"/>
            <a:ext cx="48669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Highest Performance in October:</a:t>
            </a:r>
            <a:r>
              <a:rPr lang="en-US" dirty="0"/>
              <a:t> October shows the highest revenue (₹2.2M) and profit (₹443K), indicating strong business performance during this month.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4BE90D-E81F-81B3-8583-15C0F160B367}"/>
              </a:ext>
            </a:extLst>
          </p:cNvPr>
          <p:cNvSpPr txBox="1"/>
          <p:nvPr/>
        </p:nvSpPr>
        <p:spPr>
          <a:xfrm>
            <a:off x="1" y="3083124"/>
            <a:ext cx="51422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Lowest Revenue and Profit in November: </a:t>
            </a:r>
            <a:r>
              <a:rPr lang="en-US" dirty="0"/>
              <a:t>November records the lowest figures, with revenue dropping to ₹701K and profit to ₹119K, suggesting a potential dip in sales or seasonal slowdown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8C2FC3-EE1E-689F-D261-57B9B2D504AB}"/>
              </a:ext>
            </a:extLst>
          </p:cNvPr>
          <p:cNvSpPr txBox="1"/>
          <p:nvPr/>
        </p:nvSpPr>
        <p:spPr>
          <a:xfrm rot="10800000" flipH="1" flipV="1">
            <a:off x="-1" y="4470517"/>
            <a:ext cx="60960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Moderate Recovery in December: </a:t>
            </a:r>
            <a:r>
              <a:rPr lang="en-US" dirty="0"/>
              <a:t>Revenue and profit both rise in December to ₹1.32M and ₹198K respectively, reflecting a partial recovery from November.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1F1705-1C0C-4782-9DEF-5774CC8CD1E3}"/>
              </a:ext>
            </a:extLst>
          </p:cNvPr>
          <p:cNvSpPr txBox="1"/>
          <p:nvPr/>
        </p:nvSpPr>
        <p:spPr>
          <a:xfrm>
            <a:off x="-2" y="5483780"/>
            <a:ext cx="6017344" cy="923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Profit Trends Align with Revenue: </a:t>
            </a:r>
            <a:r>
              <a:rPr lang="en-US" dirty="0"/>
              <a:t>While the profit percentage varies slightly, the general trend is that profit increases or decreases proportionally with revenue.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279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D5D69A-CEAC-BE2D-0906-3E2D866CAC0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97082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0AB2634-D4BD-AD04-8D67-04D85DA51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721" y="-97082"/>
            <a:ext cx="6223278" cy="45798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C3DD32-F799-C3EC-9BC5-3465358E2CFC}"/>
              </a:ext>
            </a:extLst>
          </p:cNvPr>
          <p:cNvSpPr txBox="1"/>
          <p:nvPr/>
        </p:nvSpPr>
        <p:spPr>
          <a:xfrm>
            <a:off x="0" y="70339"/>
            <a:ext cx="55257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🔹 1. Strong Profitability in October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Sales Revenue (~₹2.2M)</a:t>
            </a:r>
            <a:r>
              <a:rPr lang="en-US" dirty="0"/>
              <a:t> was much higher than </a:t>
            </a:r>
            <a:r>
              <a:rPr lang="en-US" b="1" dirty="0"/>
              <a:t>Purchase Cost (~₹1.2M)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Indicates excellent sales performance during the </a:t>
            </a:r>
            <a:r>
              <a:rPr lang="en-US" b="1" dirty="0"/>
              <a:t>festive season</a:t>
            </a:r>
            <a:r>
              <a:rPr lang="en-US" dirty="0"/>
              <a:t>.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C1D594-6A48-5607-3805-D291C180A242}"/>
              </a:ext>
            </a:extLst>
          </p:cNvPr>
          <p:cNvSpPr txBox="1"/>
          <p:nvPr/>
        </p:nvSpPr>
        <p:spPr>
          <a:xfrm>
            <a:off x="-70337" y="1507253"/>
            <a:ext cx="603905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🔹 2. Loss in November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Sales Revenue (~₹701K)</a:t>
            </a:r>
            <a:r>
              <a:rPr lang="en-US" dirty="0"/>
              <a:t> dropped below </a:t>
            </a:r>
            <a:r>
              <a:rPr lang="en-US" b="1" dirty="0"/>
              <a:t>Purchase Cost (~₹800K)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Signifies </a:t>
            </a:r>
            <a:r>
              <a:rPr lang="en-US" b="1" dirty="0"/>
              <a:t>financial loss</a:t>
            </a:r>
            <a:r>
              <a:rPr lang="en-US" dirty="0"/>
              <a:t> due to </a:t>
            </a:r>
            <a:r>
              <a:rPr lang="en-US" b="1" dirty="0"/>
              <a:t>poor demand forecasting</a:t>
            </a:r>
            <a:r>
              <a:rPr lang="en-US" dirty="0"/>
              <a:t> post-festival.</a:t>
            </a:r>
            <a:br>
              <a:rPr lang="en-US" dirty="0"/>
            </a:b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008541-B383-8FB9-CD23-04ABD4E88910}"/>
              </a:ext>
            </a:extLst>
          </p:cNvPr>
          <p:cNvSpPr txBox="1"/>
          <p:nvPr/>
        </p:nvSpPr>
        <p:spPr>
          <a:xfrm rot="10800000" flipV="1">
            <a:off x="-70338" y="3331918"/>
            <a:ext cx="585818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🔹 3. Partial Recovery in December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Sales Revenue (~₹1.32M)</a:t>
            </a:r>
            <a:r>
              <a:rPr lang="en-US" dirty="0"/>
              <a:t> rebounded, but the </a:t>
            </a:r>
            <a:r>
              <a:rPr lang="en-US" b="1" dirty="0"/>
              <a:t>Purchase Cost (~₹1.1M)</a:t>
            </a:r>
            <a:r>
              <a:rPr lang="en-US" dirty="0"/>
              <a:t> remained high.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Shows </a:t>
            </a:r>
            <a:r>
              <a:rPr lang="en-US" b="1" dirty="0"/>
              <a:t>improved demand</a:t>
            </a:r>
            <a:r>
              <a:rPr lang="en-US" dirty="0"/>
              <a:t>, but </a:t>
            </a:r>
            <a:r>
              <a:rPr lang="en-US" b="1" dirty="0"/>
              <a:t>margins remained tight</a:t>
            </a:r>
            <a:r>
              <a:rPr lang="en-US" dirty="0"/>
              <a:t>.</a:t>
            </a:r>
          </a:p>
          <a:p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B5755A-1B5A-05BA-BB7F-80CCE41A6DA0}"/>
              </a:ext>
            </a:extLst>
          </p:cNvPr>
          <p:cNvSpPr txBox="1"/>
          <p:nvPr/>
        </p:nvSpPr>
        <p:spPr>
          <a:xfrm rot="10800000" flipV="1">
            <a:off x="-70339" y="4604474"/>
            <a:ext cx="6806946" cy="1477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🔹 4. Need for Inventory and Pricing Optimization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Fluctuations highlight the need for </a:t>
            </a:r>
            <a:r>
              <a:rPr lang="en-US" b="1" dirty="0"/>
              <a:t>dynamic inventory planning</a:t>
            </a:r>
            <a:r>
              <a:rPr lang="en-US" dirty="0"/>
              <a:t> and </a:t>
            </a:r>
            <a:r>
              <a:rPr lang="en-US" b="1" dirty="0"/>
              <a:t>real-time pricing adjustments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Essential to </a:t>
            </a:r>
            <a:r>
              <a:rPr lang="en-US" b="1" dirty="0"/>
              <a:t>balance purchase decisions with market demand</a:t>
            </a:r>
            <a:r>
              <a:rPr lang="en-US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0317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FB8CF-ABB6-D1C5-EFAE-82D31CA08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002227-60BE-657F-6A92-D3E556B7269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97082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E880F5-2407-0C2C-169B-9F347C2A6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8877" y="-97082"/>
            <a:ext cx="8023123" cy="44536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6D65CA-E79D-4D4D-FC11-EEED154ECD9C}"/>
              </a:ext>
            </a:extLst>
          </p:cNvPr>
          <p:cNvSpPr txBox="1"/>
          <p:nvPr/>
        </p:nvSpPr>
        <p:spPr>
          <a:xfrm>
            <a:off x="1" y="-97082"/>
            <a:ext cx="428686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/>
              <a:t>🔹 </a:t>
            </a:r>
            <a:r>
              <a:rPr lang="en-US" b="1" dirty="0"/>
              <a:t>1. October Peak Performance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Highest Revenue (~₹2.2M)</a:t>
            </a:r>
            <a:r>
              <a:rPr lang="en-US" dirty="0"/>
              <a:t> and </a:t>
            </a:r>
            <a:r>
              <a:rPr lang="en-US" b="1" dirty="0"/>
              <a:t>highest Profit (~₹4.4L)</a:t>
            </a:r>
            <a:r>
              <a:rPr lang="en-US" dirty="0"/>
              <a:t> achieved due to strong festive season sales.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C6134A-B9A6-F8BB-FA53-341D1BA1610C}"/>
              </a:ext>
            </a:extLst>
          </p:cNvPr>
          <p:cNvSpPr txBox="1"/>
          <p:nvPr/>
        </p:nvSpPr>
        <p:spPr>
          <a:xfrm>
            <a:off x="-98323" y="1484671"/>
            <a:ext cx="42868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/>
              <a:t>🔹 </a:t>
            </a:r>
            <a:r>
              <a:rPr lang="en-US" b="1" dirty="0"/>
              <a:t>2. November Dip and Low Profitability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Significant drop in </a:t>
            </a:r>
            <a:r>
              <a:rPr lang="en-US" b="1" dirty="0"/>
              <a:t>Revenue (~₹700K)</a:t>
            </a:r>
            <a:r>
              <a:rPr lang="en-US" dirty="0"/>
              <a:t> and </a:t>
            </a:r>
            <a:r>
              <a:rPr lang="en-US" b="1" dirty="0"/>
              <a:t>Profit (~₹1.2L)</a:t>
            </a:r>
            <a:r>
              <a:rPr lang="en-US" dirty="0"/>
              <a:t> in November, reflecting weak post-festival demand and poor sales planning.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5866EC-AF57-5C51-6964-86A92334865E}"/>
              </a:ext>
            </a:extLst>
          </p:cNvPr>
          <p:cNvSpPr txBox="1"/>
          <p:nvPr/>
        </p:nvSpPr>
        <p:spPr>
          <a:xfrm>
            <a:off x="0" y="3428999"/>
            <a:ext cx="418854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/>
              <a:t>🔹 </a:t>
            </a:r>
            <a:r>
              <a:rPr lang="en-US" b="1" dirty="0"/>
              <a:t>3. December Recovery Phase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Revenue (~₹1.32M)</a:t>
            </a:r>
            <a:r>
              <a:rPr lang="en-US" dirty="0"/>
              <a:t> and </a:t>
            </a:r>
            <a:r>
              <a:rPr lang="en-US" b="1" dirty="0"/>
              <a:t>Profit (~₹2L)</a:t>
            </a:r>
            <a:r>
              <a:rPr lang="en-US" dirty="0"/>
              <a:t> improved compared to November, indicating partial business recovery through better inventory alignment and customer engagement.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231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5E983E-AE3D-437A-43D8-E566BA993A0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97082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A01C55-8188-31C4-5E7A-C760A2247758}"/>
              </a:ext>
            </a:extLst>
          </p:cNvPr>
          <p:cNvSpPr txBox="1"/>
          <p:nvPr/>
        </p:nvSpPr>
        <p:spPr>
          <a:xfrm>
            <a:off x="4031227" y="-108155"/>
            <a:ext cx="68235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📊 </a:t>
            </a:r>
            <a:r>
              <a:rPr lang="en-IN" sz="3200" b="1" u="sng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 </a:t>
            </a:r>
            <a:r>
              <a:rPr lang="en-IN" sz="3600" b="1" u="sng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</a:t>
            </a:r>
            <a:r>
              <a:rPr lang="en-IN" sz="3200" b="1" u="sng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Insights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26F6C9-91DD-CE77-A76B-6A0659381E64}"/>
              </a:ext>
            </a:extLst>
          </p:cNvPr>
          <p:cNvSpPr txBox="1"/>
          <p:nvPr/>
        </p:nvSpPr>
        <p:spPr>
          <a:xfrm>
            <a:off x="127820" y="766917"/>
            <a:ext cx="5161935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🔵 </a:t>
            </a:r>
            <a:r>
              <a:rPr lang="en-US" sz="2800" b="1" u="sng" dirty="0">
                <a:solidFill>
                  <a:schemeClr val="accent5">
                    <a:lumMod val="50000"/>
                  </a:schemeClr>
                </a:solidFill>
              </a:rPr>
              <a:t>Results</a:t>
            </a: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:</a:t>
            </a:r>
            <a:br>
              <a:rPr lang="en-US" b="1" dirty="0"/>
            </a:b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October 2024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Highest </a:t>
            </a:r>
            <a:r>
              <a:rPr lang="en-US" b="1" dirty="0"/>
              <a:t>Sales Revenue</a:t>
            </a:r>
            <a:r>
              <a:rPr lang="en-US" dirty="0"/>
              <a:t> (~₹2.2 million)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Strong </a:t>
            </a:r>
            <a:r>
              <a:rPr lang="en-US" b="1" dirty="0"/>
              <a:t>Profit</a:t>
            </a:r>
            <a:r>
              <a:rPr lang="en-US" dirty="0"/>
              <a:t> (~₹4.4 lakh) fueled by festive season demand.</a:t>
            </a:r>
            <a:br>
              <a:rPr lang="en-US" dirty="0"/>
            </a:b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November 2024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Sharp decline in </a:t>
            </a:r>
            <a:r>
              <a:rPr lang="en-US" b="1" dirty="0"/>
              <a:t>Revenue</a:t>
            </a:r>
            <a:r>
              <a:rPr lang="en-US" dirty="0"/>
              <a:t> (</a:t>
            </a:r>
            <a:r>
              <a:rPr lang="en-US" strike="sngStrike" dirty="0"/>
              <a:t>(</a:t>
            </a:r>
            <a:r>
              <a:rPr lang="en-US" dirty="0"/>
              <a:t>₹1.2 lakh) due to reduced customer traffic and overstocking.</a:t>
            </a:r>
            <a:br>
              <a:rPr lang="en-US" dirty="0"/>
            </a:b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December 2024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Partial recovery with </a:t>
            </a:r>
            <a:r>
              <a:rPr lang="en-US" b="1" dirty="0"/>
              <a:t>Revenue</a:t>
            </a:r>
            <a:r>
              <a:rPr lang="en-US" dirty="0"/>
              <a:t> </a:t>
            </a:r>
            <a:r>
              <a:rPr lang="en-US" strike="sngStrike" dirty="0"/>
              <a:t>(</a:t>
            </a:r>
            <a:r>
              <a:rPr lang="en-US" dirty="0"/>
              <a:t>₹2 lakh) due to better marketing and inventory management.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25F73C-F726-891E-581E-FC61424AF0C8}"/>
              </a:ext>
            </a:extLst>
          </p:cNvPr>
          <p:cNvSpPr txBox="1"/>
          <p:nvPr/>
        </p:nvSpPr>
        <p:spPr>
          <a:xfrm>
            <a:off x="5997676" y="766918"/>
            <a:ext cx="5496233" cy="510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🔵 </a:t>
            </a:r>
            <a:r>
              <a:rPr lang="en-US" sz="2800" b="1" u="sng" dirty="0">
                <a:solidFill>
                  <a:schemeClr val="accent5">
                    <a:lumMod val="50000"/>
                  </a:schemeClr>
                </a:solidFill>
              </a:rPr>
              <a:t>Insights</a:t>
            </a: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:</a:t>
            </a:r>
            <a:b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</a:br>
            <a:endParaRPr lang="en-US" sz="2800" b="1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Seasonal Dependence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Business heavily reliant on festive season; off-season needs stronger promotional strategies.</a:t>
            </a:r>
            <a:br>
              <a:rPr lang="en-US" dirty="0"/>
            </a:b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Inventory-Pricing Mismatch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Overstocking and static pricing in November reduced margins; highlights the need for dynamic stock and price management.</a:t>
            </a:r>
            <a:br>
              <a:rPr lang="en-US" dirty="0"/>
            </a:b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Recovery Potential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December's improvement indicates that </a:t>
            </a:r>
            <a:r>
              <a:rPr lang="en-US" b="1" dirty="0"/>
              <a:t>agile marketing, strategic inventory planning</a:t>
            </a:r>
            <a:r>
              <a:rPr lang="en-US" dirty="0"/>
              <a:t>, and </a:t>
            </a:r>
            <a:r>
              <a:rPr lang="en-US" b="1" dirty="0"/>
              <a:t>flexible pricing</a:t>
            </a:r>
            <a:r>
              <a:rPr lang="en-US" dirty="0"/>
              <a:t> can stabilize performance throughout the year.</a:t>
            </a:r>
          </a:p>
          <a:p>
            <a:endParaRPr lang="en-IN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B4317A-E001-9FCF-62CF-6E6441520538}"/>
              </a:ext>
            </a:extLst>
          </p:cNvPr>
          <p:cNvCxnSpPr/>
          <p:nvPr/>
        </p:nvCxnSpPr>
        <p:spPr>
          <a:xfrm>
            <a:off x="5289755" y="845574"/>
            <a:ext cx="0" cy="45995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5042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50B268-6C28-7A62-0A97-0F798423068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44453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43D7BF-18CF-4E89-7F8F-E8219A98711C}"/>
              </a:ext>
            </a:extLst>
          </p:cNvPr>
          <p:cNvSpPr txBox="1"/>
          <p:nvPr/>
        </p:nvSpPr>
        <p:spPr>
          <a:xfrm>
            <a:off x="4277032" y="-87584"/>
            <a:ext cx="39820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📊 </a:t>
            </a:r>
            <a:r>
              <a:rPr lang="en-IN" sz="3200" b="1" u="sng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SWOT Analysis</a:t>
            </a:r>
          </a:p>
        </p:txBody>
      </p:sp>
      <p:sp>
        <p:nvSpPr>
          <p:cNvPr id="8" name="Shape 205">
            <a:extLst>
              <a:ext uri="{FF2B5EF4-FFF2-40B4-BE49-F238E27FC236}">
                <a16:creationId xmlns:a16="http://schemas.microsoft.com/office/drawing/2014/main" id="{BA8BE68B-4933-72B4-BDD6-FE6605432E72}"/>
              </a:ext>
            </a:extLst>
          </p:cNvPr>
          <p:cNvSpPr/>
          <p:nvPr/>
        </p:nvSpPr>
        <p:spPr>
          <a:xfrm>
            <a:off x="1045282" y="353941"/>
            <a:ext cx="2543492" cy="635247"/>
          </a:xfrm>
          <a:custGeom>
            <a:avLst/>
            <a:gdLst/>
            <a:ahLst/>
            <a:cxnLst/>
            <a:rect l="0" t="0" r="0" b="0"/>
            <a:pathLst>
              <a:path w="4968240" h="664464">
                <a:moveTo>
                  <a:pt x="110744" y="0"/>
                </a:moveTo>
                <a:lnTo>
                  <a:pt x="4857496" y="0"/>
                </a:lnTo>
                <a:cubicBezTo>
                  <a:pt x="4918710" y="0"/>
                  <a:pt x="4968240" y="49530"/>
                  <a:pt x="4968240" y="110744"/>
                </a:cubicBezTo>
                <a:lnTo>
                  <a:pt x="4968240" y="553720"/>
                </a:lnTo>
                <a:cubicBezTo>
                  <a:pt x="4968240" y="614934"/>
                  <a:pt x="4918710" y="664464"/>
                  <a:pt x="4857496" y="664464"/>
                </a:cubicBezTo>
                <a:lnTo>
                  <a:pt x="110744" y="664464"/>
                </a:lnTo>
                <a:cubicBezTo>
                  <a:pt x="49530" y="664464"/>
                  <a:pt x="0" y="614934"/>
                  <a:pt x="0" y="553720"/>
                </a:cubicBezTo>
                <a:lnTo>
                  <a:pt x="0" y="110744"/>
                </a:lnTo>
                <a:cubicBezTo>
                  <a:pt x="0" y="49530"/>
                  <a:pt x="49530" y="0"/>
                  <a:pt x="110744" y="0"/>
                </a:cubicBezTo>
                <a:close/>
              </a:path>
            </a:pathLst>
          </a:custGeom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00B050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CC1B69C-1B2E-94AE-AFE6-EFFF7E7A24C3}"/>
              </a:ext>
            </a:extLst>
          </p:cNvPr>
          <p:cNvSpPr/>
          <p:nvPr/>
        </p:nvSpPr>
        <p:spPr>
          <a:xfrm>
            <a:off x="1061884" y="460441"/>
            <a:ext cx="2543492" cy="476201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Positive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C9C2CE7-8FF4-4BF6-517F-70363EB5D061}"/>
              </a:ext>
            </a:extLst>
          </p:cNvPr>
          <p:cNvSpPr/>
          <p:nvPr/>
        </p:nvSpPr>
        <p:spPr>
          <a:xfrm>
            <a:off x="8603227" y="460441"/>
            <a:ext cx="2526889" cy="62152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Positive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A0EC299-12DC-F73B-0AE6-12F74829CBF0}"/>
              </a:ext>
            </a:extLst>
          </p:cNvPr>
          <p:cNvSpPr/>
          <p:nvPr/>
        </p:nvSpPr>
        <p:spPr>
          <a:xfrm>
            <a:off x="8603227" y="536068"/>
            <a:ext cx="2458063" cy="51643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Negative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D38E535-73F0-71B1-6992-795D08C2487D}"/>
              </a:ext>
            </a:extLst>
          </p:cNvPr>
          <p:cNvSpPr/>
          <p:nvPr/>
        </p:nvSpPr>
        <p:spPr>
          <a:xfrm rot="16200000">
            <a:off x="-22742" y="4804004"/>
            <a:ext cx="1916134" cy="663689"/>
          </a:xfrm>
          <a:prstGeom prst="roundRect">
            <a:avLst>
              <a:gd name="adj" fmla="val 48667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OPPORTUNITY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93AA96-77B9-5B15-E16B-871AF3A9407D}"/>
              </a:ext>
            </a:extLst>
          </p:cNvPr>
          <p:cNvSpPr txBox="1"/>
          <p:nvPr/>
        </p:nvSpPr>
        <p:spPr>
          <a:xfrm rot="11169112">
            <a:off x="608206" y="4378683"/>
            <a:ext cx="488279" cy="1100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9ADF16B-0F44-2D25-3613-16A796CC9FAC}"/>
              </a:ext>
            </a:extLst>
          </p:cNvPr>
          <p:cNvSpPr/>
          <p:nvPr/>
        </p:nvSpPr>
        <p:spPr>
          <a:xfrm rot="16200000">
            <a:off x="-34661" y="1968895"/>
            <a:ext cx="1916135" cy="56390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THREAT</a:t>
            </a:r>
            <a:endParaRPr lang="en-IN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FA8CA4D-F9FD-5A6C-4315-B0EAE00C3F5C}"/>
              </a:ext>
            </a:extLst>
          </p:cNvPr>
          <p:cNvSpPr/>
          <p:nvPr/>
        </p:nvSpPr>
        <p:spPr>
          <a:xfrm rot="16200000">
            <a:off x="-57222" y="2026818"/>
            <a:ext cx="1880771" cy="48341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Internal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26E42AE-6662-B97E-2CE3-9ECBFE2CB115}"/>
              </a:ext>
            </a:extLst>
          </p:cNvPr>
          <p:cNvSpPr/>
          <p:nvPr/>
        </p:nvSpPr>
        <p:spPr>
          <a:xfrm rot="16200000">
            <a:off x="45616" y="4824989"/>
            <a:ext cx="1763408" cy="57173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External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01878AD-C61F-EA65-DE37-F4B98D325BA2}"/>
              </a:ext>
            </a:extLst>
          </p:cNvPr>
          <p:cNvCxnSpPr>
            <a:cxnSpLocks/>
          </p:cNvCxnSpPr>
          <p:nvPr/>
        </p:nvCxnSpPr>
        <p:spPr>
          <a:xfrm flipV="1">
            <a:off x="1868129" y="4011561"/>
            <a:ext cx="9773241" cy="7639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8E6A974-DC65-7CB5-C3DD-B3B500C10D85}"/>
              </a:ext>
            </a:extLst>
          </p:cNvPr>
          <p:cNvCxnSpPr/>
          <p:nvPr/>
        </p:nvCxnSpPr>
        <p:spPr>
          <a:xfrm>
            <a:off x="5525729" y="1194862"/>
            <a:ext cx="147484" cy="5430828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245A6E9-9AED-CACA-048D-063201ABD94F}"/>
              </a:ext>
            </a:extLst>
          </p:cNvPr>
          <p:cNvSpPr txBox="1"/>
          <p:nvPr/>
        </p:nvSpPr>
        <p:spPr>
          <a:xfrm>
            <a:off x="1632155" y="1279676"/>
            <a:ext cx="61746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🔵 </a:t>
            </a:r>
            <a:r>
              <a:rPr lang="en-IN" sz="2400" b="1" u="sng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Strengths</a:t>
            </a:r>
            <a:r>
              <a:rPr lang="en-IN" sz="2000" b="1" u="sng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en-IN" b="1" u="sng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CA51AC-E454-4204-17A8-1C1BCFF4A583}"/>
              </a:ext>
            </a:extLst>
          </p:cNvPr>
          <p:cNvSpPr txBox="1"/>
          <p:nvPr/>
        </p:nvSpPr>
        <p:spPr>
          <a:xfrm>
            <a:off x="6189406" y="1141176"/>
            <a:ext cx="61746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🟠 </a:t>
            </a:r>
            <a:r>
              <a:rPr lang="en-IN" sz="2000" b="1" u="sng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Weaknesses: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AA0DC-0C1F-E65F-8752-F023263FF56E}"/>
              </a:ext>
            </a:extLst>
          </p:cNvPr>
          <p:cNvSpPr txBox="1"/>
          <p:nvPr/>
        </p:nvSpPr>
        <p:spPr>
          <a:xfrm>
            <a:off x="1868129" y="4177782"/>
            <a:ext cx="62189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🟢 </a:t>
            </a:r>
            <a:r>
              <a:rPr lang="en-IN" sz="2000" b="1" u="sng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Opportunities: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C70007B-07B7-1EA1-22A7-200A2A8B66E3}"/>
              </a:ext>
            </a:extLst>
          </p:cNvPr>
          <p:cNvSpPr txBox="1"/>
          <p:nvPr/>
        </p:nvSpPr>
        <p:spPr>
          <a:xfrm>
            <a:off x="6284166" y="4171023"/>
            <a:ext cx="621890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🔴 </a:t>
            </a:r>
            <a:r>
              <a:rPr lang="en-IN" sz="2000" b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Threats:</a:t>
            </a:r>
          </a:p>
          <a:p>
            <a:endParaRPr lang="en-IN" sz="2000" b="1" u="sng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B5E1EE4-6C68-CCA8-251B-A406CBEC4EBE}"/>
              </a:ext>
            </a:extLst>
          </p:cNvPr>
          <p:cNvSpPr txBox="1"/>
          <p:nvPr/>
        </p:nvSpPr>
        <p:spPr>
          <a:xfrm>
            <a:off x="1465006" y="1719127"/>
            <a:ext cx="374965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Strong local reputation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Affordable and customer-centric pricing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Personalized, flexible service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Quick decision-making &amp; </a:t>
            </a:r>
            <a:r>
              <a:rPr lang="en-US" dirty="0" err="1"/>
              <a:t>adaptabil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D76C6D9-12A5-452D-232B-7D8E400A6929}"/>
              </a:ext>
            </a:extLst>
          </p:cNvPr>
          <p:cNvSpPr txBox="1"/>
          <p:nvPr/>
        </p:nvSpPr>
        <p:spPr>
          <a:xfrm>
            <a:off x="5786284" y="1748100"/>
            <a:ext cx="39771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Limited brand visibility beyond </a:t>
            </a:r>
            <a:r>
              <a:rPr lang="en-IN" dirty="0" err="1"/>
              <a:t>Jenanabad</a:t>
            </a:r>
            <a:r>
              <a:rPr lang="en-IN" dirty="0"/>
              <a:t>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Small inventory size leading to stockouts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Heavy dependence on seasonal sale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No real-time dynamic pricing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6CE339D-4CAA-D41A-041B-1CCBE65F5473}"/>
              </a:ext>
            </a:extLst>
          </p:cNvPr>
          <p:cNvSpPr txBox="1"/>
          <p:nvPr/>
        </p:nvSpPr>
        <p:spPr>
          <a:xfrm rot="10800000" flipV="1">
            <a:off x="1704691" y="4689634"/>
            <a:ext cx="382103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Expand via social media &amp; online sales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Launch trendy lightweight </a:t>
            </a:r>
            <a:r>
              <a:rPr lang="en-US" dirty="0" err="1"/>
              <a:t>jewellery</a:t>
            </a:r>
            <a:r>
              <a:rPr lang="en-US" dirty="0"/>
              <a:t>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Partnering with local events, fairs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Use of analytics for better stock planning </a:t>
            </a:r>
            <a:endParaRPr lang="en-IN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F5F0491-9D7C-52E0-3322-53C683C7530B}"/>
              </a:ext>
            </a:extLst>
          </p:cNvPr>
          <p:cNvSpPr txBox="1"/>
          <p:nvPr/>
        </p:nvSpPr>
        <p:spPr>
          <a:xfrm rot="10800000" flipV="1">
            <a:off x="5907834" y="4747173"/>
            <a:ext cx="479949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Rising competition from major brands and online platforms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Volatility in gold and silver prices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Economic slowdowns affecting luxury buying </a:t>
            </a:r>
          </a:p>
        </p:txBody>
      </p:sp>
    </p:spTree>
    <p:extLst>
      <p:ext uri="{BB962C8B-B14F-4D97-AF65-F5344CB8AC3E}">
        <p14:creationId xmlns:p14="http://schemas.microsoft.com/office/powerpoint/2010/main" val="411529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1718</TotalTime>
  <Words>1059</Words>
  <Application>Microsoft Office PowerPoint</Application>
  <PresentationFormat>Widescreen</PresentationFormat>
  <Paragraphs>117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Baskerville Old Face</vt:lpstr>
      <vt:lpstr>Calibri</vt:lpstr>
      <vt:lpstr>Calibri Light</vt:lpstr>
      <vt:lpstr>Courier New</vt:lpstr>
      <vt:lpstr>Monotype Corsiva</vt:lpstr>
      <vt:lpstr>TimesNewRomanPS-BoldMT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Deepshikha Patel</dc:creator>
  <cp:lastModifiedBy>Deepshikha Patel</cp:lastModifiedBy>
  <cp:revision>7</cp:revision>
  <dcterms:created xsi:type="dcterms:W3CDTF">2025-04-23T08:06:16Z</dcterms:created>
  <dcterms:modified xsi:type="dcterms:W3CDTF">2025-05-27T11:28:44Z</dcterms:modified>
</cp:coreProperties>
</file>

<file path=docProps/thumbnail.jpeg>
</file>